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70" r:id="rId13"/>
    <p:sldId id="272" r:id="rId14"/>
  </p:sldIdLst>
  <p:sldSz cx="18288000" cy="10287000"/>
  <p:notesSz cx="6858000" cy="9144000"/>
  <p:embeddedFontLst>
    <p:embeddedFont>
      <p:font typeface="Canva Sans Bold" panose="020B0604020202020204" charset="0"/>
      <p:regular r:id="rId15"/>
    </p:embeddedFont>
    <p:embeddedFont>
      <p:font typeface="Century Gothic Paneuropean" panose="020B0604020202020204" charset="0"/>
      <p:regular r:id="rId16"/>
    </p:embeddedFont>
    <p:embeddedFont>
      <p:font typeface="Century Gothic Paneuropean Bold" panose="020B0604020202020204" charset="0"/>
      <p:regular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Bold" panose="020B0806030504020204" charset="0"/>
      <p:regular r:id="rId22"/>
    </p:embeddedFont>
    <p:embeddedFont>
      <p:font typeface="Times New Roman Bold" panose="02020803070505020304" pitchFamily="18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 descr="Organic Abstract Rectangle Shape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 descr="Organic Abstract Rectangle Shape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7522206" cy="10287000"/>
            <a:chOff x="0" y="0"/>
            <a:chExt cx="812800" cy="115642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1156427"/>
            </a:xfrm>
            <a:custGeom>
              <a:avLst/>
              <a:gdLst/>
              <a:ahLst/>
              <a:cxnLst/>
              <a:rect l="l" t="t" r="r" b="b"/>
              <a:pathLst>
                <a:path w="812800" h="1156427">
                  <a:moveTo>
                    <a:pt x="0" y="0"/>
                  </a:moveTo>
                  <a:lnTo>
                    <a:pt x="812800" y="0"/>
                  </a:lnTo>
                  <a:lnTo>
                    <a:pt x="812800" y="1156427"/>
                  </a:lnTo>
                  <a:lnTo>
                    <a:pt x="0" y="1156427"/>
                  </a:lnTo>
                  <a:close/>
                </a:path>
              </a:pathLst>
            </a:custGeom>
            <a:blipFill>
              <a:blip r:embed="rId4"/>
              <a:stretch>
                <a:fillRect l="-12246" r="-12246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7522206" y="1949696"/>
            <a:ext cx="9445156" cy="4717804"/>
            <a:chOff x="245410" y="1227994"/>
            <a:chExt cx="11197429" cy="4051652"/>
          </a:xfrm>
        </p:grpSpPr>
        <p:sp>
          <p:nvSpPr>
            <p:cNvPr id="13" name="TextBox 13"/>
            <p:cNvSpPr txBox="1"/>
            <p:nvPr/>
          </p:nvSpPr>
          <p:spPr>
            <a:xfrm>
              <a:off x="245410" y="1227994"/>
              <a:ext cx="11197429" cy="28035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5365"/>
                </a:lnSpc>
              </a:pPr>
              <a:r>
                <a:rPr lang="en-US" sz="6000" dirty="0"/>
                <a:t>Profiling the Energy Impact of Fuzzing for Constrained Environments</a:t>
              </a:r>
              <a:endParaRPr lang="en-US" sz="553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458174" y="4606758"/>
              <a:ext cx="8281080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60"/>
                </a:lnSpc>
              </a:pPr>
              <a:r>
                <a:rPr lang="en-US" sz="32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Presented By: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435606" y="6625240"/>
            <a:ext cx="6677725" cy="321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0"/>
              </a:lnSpc>
            </a:pPr>
            <a:r>
              <a:rPr lang="en-US" sz="2158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G. Manideep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1125200" y="5063696"/>
            <a:ext cx="4097111" cy="2204651"/>
          </a:xfrm>
          <a:custGeom>
            <a:avLst/>
            <a:gdLst/>
            <a:ahLst/>
            <a:cxnLst/>
            <a:rect l="l" t="t" r="r" b="b"/>
            <a:pathLst>
              <a:path w="4097111" h="2204651">
                <a:moveTo>
                  <a:pt x="0" y="0"/>
                </a:moveTo>
                <a:lnTo>
                  <a:pt x="4097111" y="0"/>
                </a:lnTo>
                <a:lnTo>
                  <a:pt x="4097111" y="2204651"/>
                </a:lnTo>
                <a:lnTo>
                  <a:pt x="0" y="22046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50" t="-15168" b="-15168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569057" y="5501170"/>
            <a:ext cx="4312339" cy="2232633"/>
          </a:xfrm>
          <a:custGeom>
            <a:avLst/>
            <a:gdLst/>
            <a:ahLst/>
            <a:cxnLst/>
            <a:rect l="l" t="t" r="r" b="b"/>
            <a:pathLst>
              <a:path w="4312339" h="2232633">
                <a:moveTo>
                  <a:pt x="0" y="0"/>
                </a:moveTo>
                <a:lnTo>
                  <a:pt x="4312339" y="0"/>
                </a:lnTo>
                <a:lnTo>
                  <a:pt x="4312339" y="2232633"/>
                </a:lnTo>
                <a:lnTo>
                  <a:pt x="0" y="22326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3776" b="-13776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0962441" y="1650006"/>
            <a:ext cx="4113040" cy="2342838"/>
          </a:xfrm>
          <a:custGeom>
            <a:avLst/>
            <a:gdLst/>
            <a:ahLst/>
            <a:cxnLst/>
            <a:rect l="l" t="t" r="r" b="b"/>
            <a:pathLst>
              <a:path w="4113040" h="2342838">
                <a:moveTo>
                  <a:pt x="0" y="0"/>
                </a:moveTo>
                <a:lnTo>
                  <a:pt x="4113040" y="0"/>
                </a:lnTo>
                <a:lnTo>
                  <a:pt x="4113040" y="2342838"/>
                </a:lnTo>
                <a:lnTo>
                  <a:pt x="0" y="23428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967" b="-7967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92640" y="1970576"/>
            <a:ext cx="4343869" cy="2235800"/>
          </a:xfrm>
          <a:custGeom>
            <a:avLst/>
            <a:gdLst/>
            <a:ahLst/>
            <a:cxnLst/>
            <a:rect l="l" t="t" r="r" b="b"/>
            <a:pathLst>
              <a:path w="4343869" h="2235800">
                <a:moveTo>
                  <a:pt x="0" y="0"/>
                </a:moveTo>
                <a:lnTo>
                  <a:pt x="4343868" y="0"/>
                </a:lnTo>
                <a:lnTo>
                  <a:pt x="4343868" y="2235799"/>
                </a:lnTo>
                <a:lnTo>
                  <a:pt x="0" y="22357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690" b="-6612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763750" y="-172905"/>
            <a:ext cx="14738843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CPU Utilization Graphs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626838" y="4554297"/>
            <a:ext cx="1875473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(a) AFL++ Fuzzer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39600" y="4119802"/>
            <a:ext cx="158769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(b) </a:t>
            </a:r>
            <a:r>
              <a:rPr lang="en-US" sz="1899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HonggFuzz</a:t>
            </a:r>
            <a:endParaRPr lang="en-US" sz="1899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49547" y="7914948"/>
            <a:ext cx="1152763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(c) LibFuzz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477596" y="7771197"/>
            <a:ext cx="1392317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(d) </a:t>
            </a:r>
            <a:r>
              <a:rPr lang="en-US" sz="1899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Radamsa</a:t>
            </a:r>
            <a:endParaRPr lang="en-US" sz="1899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302572" y="1967015"/>
            <a:ext cx="2509095" cy="3345461"/>
          </a:xfrm>
          <a:custGeom>
            <a:avLst/>
            <a:gdLst/>
            <a:ahLst/>
            <a:cxnLst/>
            <a:rect l="l" t="t" r="r" b="b"/>
            <a:pathLst>
              <a:path w="2509095" h="3345461">
                <a:moveTo>
                  <a:pt x="0" y="0"/>
                </a:moveTo>
                <a:lnTo>
                  <a:pt x="2509095" y="0"/>
                </a:lnTo>
                <a:lnTo>
                  <a:pt x="2509095" y="3345460"/>
                </a:lnTo>
                <a:lnTo>
                  <a:pt x="0" y="33454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4085287" y="5482296"/>
            <a:ext cx="2495062" cy="3343467"/>
          </a:xfrm>
          <a:custGeom>
            <a:avLst/>
            <a:gdLst/>
            <a:ahLst/>
            <a:cxnLst/>
            <a:rect l="l" t="t" r="r" b="b"/>
            <a:pathLst>
              <a:path w="2495062" h="3343467">
                <a:moveTo>
                  <a:pt x="0" y="0"/>
                </a:moveTo>
                <a:lnTo>
                  <a:pt x="2495062" y="0"/>
                </a:lnTo>
                <a:lnTo>
                  <a:pt x="2495062" y="3343467"/>
                </a:lnTo>
                <a:lnTo>
                  <a:pt x="0" y="33434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7495774" y="1967015"/>
            <a:ext cx="2507600" cy="3343467"/>
          </a:xfrm>
          <a:custGeom>
            <a:avLst/>
            <a:gdLst/>
            <a:ahLst/>
            <a:cxnLst/>
            <a:rect l="l" t="t" r="r" b="b"/>
            <a:pathLst>
              <a:path w="2507600" h="3343467">
                <a:moveTo>
                  <a:pt x="0" y="0"/>
                </a:moveTo>
                <a:lnTo>
                  <a:pt x="2507601" y="0"/>
                </a:lnTo>
                <a:lnTo>
                  <a:pt x="2507601" y="3343467"/>
                </a:lnTo>
                <a:lnTo>
                  <a:pt x="0" y="334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672679" y="5532921"/>
            <a:ext cx="2494290" cy="3325721"/>
          </a:xfrm>
          <a:custGeom>
            <a:avLst/>
            <a:gdLst/>
            <a:ahLst/>
            <a:cxnLst/>
            <a:rect l="l" t="t" r="r" b="b"/>
            <a:pathLst>
              <a:path w="2494290" h="3325721">
                <a:moveTo>
                  <a:pt x="0" y="0"/>
                </a:moveTo>
                <a:lnTo>
                  <a:pt x="2494291" y="0"/>
                </a:lnTo>
                <a:lnTo>
                  <a:pt x="2494291" y="3325721"/>
                </a:lnTo>
                <a:lnTo>
                  <a:pt x="0" y="33257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048127" y="5637379"/>
            <a:ext cx="101798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(a) AFL++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38968" y="8935085"/>
            <a:ext cx="158769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(b) HonggFuzz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77968" y="5494821"/>
            <a:ext cx="1215509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(c) LibFuzz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223666" y="8935085"/>
            <a:ext cx="1392317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(d) Radamsa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273819" y="159703"/>
            <a:ext cx="1158876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Energy Analysis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224024" y="1427873"/>
            <a:ext cx="9412599" cy="1030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2989" b="1" dirty="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SUMMARY &amp; KEY TAKEAWAYS</a:t>
            </a:r>
          </a:p>
          <a:p>
            <a:pPr algn="ctr">
              <a:lnSpc>
                <a:spcPts val="4185"/>
              </a:lnSpc>
            </a:pPr>
            <a:endParaRPr lang="en-US" sz="2989" b="1" dirty="0">
              <a:solidFill>
                <a:srgbClr val="000000"/>
              </a:solidFill>
              <a:latin typeface="Century Gothic Paneuropean Bold"/>
              <a:ea typeface="Century Gothic Paneuropean Bold"/>
              <a:cs typeface="Century Gothic Paneuropean Bold"/>
              <a:sym typeface="Century Gothic Paneuropean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A693CD-70E9-311F-F5CA-C507827AE22E}"/>
              </a:ext>
            </a:extLst>
          </p:cNvPr>
          <p:cNvSpPr txBox="1"/>
          <p:nvPr/>
        </p:nvSpPr>
        <p:spPr>
          <a:xfrm>
            <a:off x="1141704" y="2933700"/>
            <a:ext cx="16117596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Baseline Profiling Completed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: Power and performance of AFL++,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LibFuzzer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,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Honggfuzz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, and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Radamsa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were benchmarked on Raspberry Pi 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Energy Measurement Setup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: Used USB power meter and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powerstat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tools to record real-time power draw during fuzzing.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Performance Variation Observed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LibFuzzer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achieved the highest execution throughput (~48k exec/sec).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AFL++ had the lowest power usage (0.095 W), making it most energy-efficient per watt.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Trade-offs Identified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Honggfuzz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consumed the most power but delivered the lowest throughput.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Radamsa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had mid-range power and throughput but lacked coverage feedback.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Practical Insights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Lightweight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fuzzers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like AFL++ are ideal for battery-powered devices.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High-throughput tools like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LibFuzzer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Paneuropean" panose="020B0604020202020204" charset="0"/>
                <a:cs typeface="Century Gothic Paneuropean" panose="020B0604020202020204" charset="0"/>
              </a:rPr>
              <a:t> are best when speed is prioritized over power savings.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 Paneuropean" panose="020B0604020202020204" charset="0"/>
              <a:cs typeface="Century Gothic Paneuropean" panose="020B060402020202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132818" y="3828139"/>
            <a:ext cx="9412599" cy="220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043"/>
              </a:lnSpc>
            </a:pPr>
            <a:r>
              <a:rPr lang="en-US" sz="12888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875411" y="574900"/>
            <a:ext cx="8537178" cy="139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9200" y="3238500"/>
            <a:ext cx="16116300" cy="4564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547"/>
              </a:lnSpc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Fuzzing is essential for vulnerability detection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but most existing tools are optimized for high-resource systems, not constrained environments.</a:t>
            </a:r>
          </a:p>
          <a:p>
            <a:pPr>
              <a:lnSpc>
                <a:spcPts val="4547"/>
              </a:lnSpc>
            </a:pPr>
            <a:endParaRPr lang="en-US" sz="2800" b="1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  <a:p>
            <a:pPr>
              <a:lnSpc>
                <a:spcPts val="4547"/>
              </a:lnSpc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Energy consumption is a critical yet overlooked factor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in fuzzing on IoT and embedded platforms like the Raspberry Pi.</a:t>
            </a:r>
          </a:p>
          <a:p>
            <a:pPr>
              <a:lnSpc>
                <a:spcPts val="4547"/>
              </a:lnSpc>
            </a:pPr>
            <a:endParaRPr lang="en-US" sz="2800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>
              <a:lnSpc>
                <a:spcPts val="4547"/>
              </a:lnSpc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This study offers the first empirical comparison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of energy usage and performance of four popular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fuzzers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(AFL++,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LibFuzzer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,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Honggfuzz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,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Radamsa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) on a low-power ARM device.</a:t>
            </a:r>
            <a:endParaRPr lang="en-US" sz="2800" b="1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</p:txBody>
      </p:sp>
      <p:sp>
        <p:nvSpPr>
          <p:cNvPr id="10" name="Freeform 10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40934" y="1197894"/>
            <a:ext cx="7428305" cy="769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9"/>
              </a:lnSpc>
            </a:pPr>
            <a:r>
              <a:rPr lang="en-US" sz="4571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32124" y="4167554"/>
            <a:ext cx="16230600" cy="207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2"/>
              </a:lnSpc>
            </a:pPr>
            <a:r>
              <a:rPr lang="en-US" sz="2800" b="1" dirty="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Objective:</a:t>
            </a:r>
          </a:p>
          <a:p>
            <a:pPr marL="634223" lvl="1" indent="-317111">
              <a:lnSpc>
                <a:spcPts val="4112"/>
              </a:lnSpc>
              <a:buFont typeface="Arial"/>
              <a:buChar char="•"/>
            </a:pPr>
            <a:r>
              <a:rPr lang="en-US" sz="2800" dirty="0"/>
              <a:t>While fuzzing is widely used for vulnerability detection, its energy impact on resource-constrained platforms remains largely unexplored. This gap limits the practical deployment of </a:t>
            </a:r>
            <a:r>
              <a:rPr lang="en-US" sz="2800" dirty="0" err="1"/>
              <a:t>fuzzers</a:t>
            </a:r>
            <a:r>
              <a:rPr lang="en-US" sz="2800" dirty="0"/>
              <a:t> on IoT and embedded systems where power efficiency is critical.</a:t>
            </a:r>
            <a:endParaRPr lang="en-US" sz="2800" dirty="0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62184" y="1239461"/>
            <a:ext cx="8821344" cy="1378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7"/>
              </a:lnSpc>
            </a:pPr>
            <a:r>
              <a:rPr lang="en-US" sz="3962" b="1" dirty="0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NOVELTY OF THE APPROACH</a:t>
            </a:r>
          </a:p>
          <a:p>
            <a:pPr algn="ctr">
              <a:lnSpc>
                <a:spcPts val="5547"/>
              </a:lnSpc>
            </a:pPr>
            <a:endParaRPr lang="en-US" sz="3962" b="1" dirty="0">
              <a:solidFill>
                <a:srgbClr val="000000"/>
              </a:solidFill>
              <a:latin typeface="Century Gothic Paneuropean Bold"/>
              <a:ea typeface="Century Gothic Paneuropean Bold"/>
              <a:cs typeface="Century Gothic Paneuropean Bold"/>
              <a:sym typeface="Century Gothic Paneuropea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28982" y="2763029"/>
            <a:ext cx="15902609" cy="5746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116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Energy-Centric Fuzzing Evaluation: The paper conducts the first detailed energy profiling of four popular </a:t>
            </a:r>
            <a:r>
              <a:rPr lang="en-IN" sz="2800" dirty="0" err="1"/>
              <a:t>fuzzers</a:t>
            </a:r>
            <a:r>
              <a:rPr lang="en-IN" sz="2800" dirty="0"/>
              <a:t> (</a:t>
            </a:r>
            <a:r>
              <a:rPr lang="en-IN" sz="2800" dirty="0" err="1"/>
              <a:t>LibFuzzer</a:t>
            </a:r>
            <a:r>
              <a:rPr lang="en-IN" sz="2800" dirty="0"/>
              <a:t>, AFL++, </a:t>
            </a:r>
            <a:r>
              <a:rPr lang="en-IN" sz="2800" dirty="0" err="1"/>
              <a:t>Honggfuzz</a:t>
            </a:r>
            <a:r>
              <a:rPr lang="en-IN" sz="2800" dirty="0"/>
              <a:t>, </a:t>
            </a:r>
            <a:r>
              <a:rPr lang="en-IN" sz="2800" dirty="0" err="1"/>
              <a:t>Radamsa</a:t>
            </a:r>
            <a:r>
              <a:rPr lang="en-IN" sz="2800" dirty="0"/>
              <a:t>) on a Raspberry Pi 4, focusing on performance metrics relevant to low-power IoT and embedded environments.</a:t>
            </a:r>
          </a:p>
          <a:p>
            <a:pPr>
              <a:lnSpc>
                <a:spcPts val="4116"/>
              </a:lnSpc>
            </a:pPr>
            <a:endParaRPr lang="en-IN" sz="2800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 marL="457200" indent="-457200">
              <a:lnSpc>
                <a:spcPts val="4116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Controlled, Comparative Analysis: Each </a:t>
            </a:r>
            <a:r>
              <a:rPr lang="en-US" sz="2800" dirty="0" err="1"/>
              <a:t>fuzzer</a:t>
            </a:r>
            <a:r>
              <a:rPr lang="en-US" sz="2800" dirty="0"/>
              <a:t> is evaluated under identical, controlled conditions using metrics like throughput (exec/sec), average power draw (Watts), and energy per input (Joules), enabling a direct comparison of efficiency trade-offs.</a:t>
            </a:r>
          </a:p>
          <a:p>
            <a:pPr>
              <a:lnSpc>
                <a:spcPts val="4116"/>
              </a:lnSpc>
            </a:pPr>
            <a:endParaRPr lang="en-US" sz="2800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 marL="457200" indent="-457200">
              <a:lnSpc>
                <a:spcPts val="4116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Practical Benchmark Insights: The study identifies that </a:t>
            </a:r>
            <a:r>
              <a:rPr lang="en-US" sz="2800" dirty="0" err="1"/>
              <a:t>LibFuzzer</a:t>
            </a:r>
            <a:r>
              <a:rPr lang="en-US" sz="2800" dirty="0"/>
              <a:t> offers the best energy-per-execution efficiency (6.4 µJ/input), while AFL++ consumes the least power overall (0.095 W)—providing practical guidelines for choosing </a:t>
            </a:r>
            <a:r>
              <a:rPr lang="en-US" sz="2800" dirty="0" err="1"/>
              <a:t>fuzzers</a:t>
            </a:r>
            <a:r>
              <a:rPr lang="en-US" sz="2800" dirty="0"/>
              <a:t> based on energy constraints.</a:t>
            </a:r>
            <a:endParaRPr lang="en-IN" sz="2500" dirty="0">
              <a:latin typeface="Century Gothic Paneuropean" panose="020B0604020202020204" charset="0"/>
              <a:cs typeface="Century Gothic Paneuropean" panose="020B060402020202020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 descr="Organic Abstract Rectangle Shape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 descr="Organic Abstract Rectangle Shape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960797" y="738290"/>
            <a:ext cx="14084886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PROPOSED APPROACH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9200" y="2142848"/>
            <a:ext cx="15300057" cy="7676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16598" lvl="1" indent="-308299" algn="l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B</a:t>
            </a: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enchmark baseline power usage using traditional </a:t>
            </a:r>
            <a:r>
              <a:rPr lang="en-US" sz="2800" u="none" dirty="0" err="1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fuzzers</a:t>
            </a: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 (AFL++, </a:t>
            </a:r>
            <a:r>
              <a:rPr lang="en-US" sz="2800" u="none" dirty="0" err="1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LibFuzzer</a:t>
            </a: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, </a:t>
            </a:r>
            <a:r>
              <a:rPr lang="en-US" sz="2800" u="none" dirty="0" err="1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Honggfuzz</a:t>
            </a: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, </a:t>
            </a:r>
            <a:r>
              <a:rPr lang="en-US" sz="2800" u="none" dirty="0" err="1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Radamsa</a:t>
            </a: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) on a common C-based fuzzing target.</a:t>
            </a:r>
          </a:p>
          <a:p>
            <a:pPr marL="616598" lvl="1" indent="-308299" algn="l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u="none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Execute inputs and monitor power consumption using a USB power meter for runtime profiling.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Run each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for a </a:t>
            </a: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fixed 5-minute window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(300 seconds) and repeat </a:t>
            </a: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three times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to ensure result consistency.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Analyze energy-per-input and functional coverage.</a:t>
            </a:r>
          </a:p>
          <a:p>
            <a:pPr marL="765499" lvl="1" indent="-457200">
              <a:lnSpc>
                <a:spcPts val="4283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Record and compare the following metrics:</a:t>
            </a:r>
            <a:endParaRPr lang="en-US" sz="2800" b="1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 marL="308299" lvl="1">
              <a:lnSpc>
                <a:spcPts val="4283"/>
              </a:lnSpc>
              <a:spcBef>
                <a:spcPct val="0"/>
              </a:spcBef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     - Throughput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(inputs/sec)</a:t>
            </a:r>
          </a:p>
          <a:p>
            <a:pPr marL="308299" lvl="1">
              <a:lnSpc>
                <a:spcPts val="4283"/>
              </a:lnSpc>
              <a:spcBef>
                <a:spcPct val="0"/>
              </a:spcBef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     - Average Power Consumption (Watts)</a:t>
            </a:r>
            <a:endParaRPr lang="en-US" sz="2800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 marL="308299" lvl="1">
              <a:lnSpc>
                <a:spcPts val="4283"/>
              </a:lnSpc>
              <a:spcBef>
                <a:spcPct val="0"/>
              </a:spcBef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     - Energy per Input (Joules/test)</a:t>
            </a:r>
            <a:endParaRPr lang="en-US" sz="2800" dirty="0">
              <a:latin typeface="Century Gothic Paneuropean" panose="020B0604020202020204" charset="0"/>
              <a:cs typeface="Century Gothic Paneuropean" panose="020B0604020202020204" charset="0"/>
            </a:endParaRPr>
          </a:p>
          <a:p>
            <a:pPr marL="308299" lvl="1">
              <a:lnSpc>
                <a:spcPts val="4283"/>
              </a:lnSpc>
              <a:spcBef>
                <a:spcPct val="0"/>
              </a:spcBef>
            </a:pPr>
            <a:r>
              <a:rPr lang="en-US" sz="2800" b="1" dirty="0">
                <a:latin typeface="Century Gothic Paneuropean" panose="020B0604020202020204" charset="0"/>
                <a:cs typeface="Century Gothic Paneuropean" panose="020B0604020202020204" charset="0"/>
              </a:rPr>
              <a:t>     - CPU Utilization (%)</a:t>
            </a:r>
          </a:p>
          <a:p>
            <a:pPr marL="765499" lvl="1" indent="-457200">
              <a:lnSpc>
                <a:spcPts val="4283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Analyze trade-offs between speed and energy efficiency to guide </a:t>
            </a:r>
            <a:r>
              <a:rPr lang="en-US" sz="2800" dirty="0" err="1"/>
              <a:t>fuzzer</a:t>
            </a:r>
            <a:r>
              <a:rPr lang="en-US" sz="2800" dirty="0"/>
              <a:t> selection for energy-constrained systems.</a:t>
            </a:r>
            <a:endParaRPr lang="en-US" sz="2800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 descr="Organic Abstract Rectangle Shape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 descr="Organic Abstract Rectangle Shape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960797" y="738290"/>
            <a:ext cx="14084886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METHODOLOGY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1600" y="2324100"/>
            <a:ext cx="14084886" cy="8228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IN" sz="2800" dirty="0">
                <a:latin typeface="Century Gothic Paneuropean" panose="020B0604020202020204" charset="0"/>
                <a:cs typeface="Century Gothic Paneuropean" panose="020B0604020202020204" charset="0"/>
              </a:rPr>
              <a:t>Baseline </a:t>
            </a:r>
            <a:r>
              <a:rPr lang="en-IN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fuzzers</a:t>
            </a:r>
            <a:r>
              <a:rPr lang="en-IN" sz="2800" dirty="0">
                <a:latin typeface="Century Gothic Paneuropean" panose="020B0604020202020204" charset="0"/>
                <a:cs typeface="Century Gothic Paneuropean" panose="020B0604020202020204" charset="0"/>
              </a:rPr>
              <a:t> (AFL++, </a:t>
            </a:r>
            <a:r>
              <a:rPr lang="en-IN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LibFuzzer</a:t>
            </a:r>
            <a:r>
              <a:rPr lang="en-IN" sz="2800" dirty="0">
                <a:latin typeface="Century Gothic Paneuropean" panose="020B0604020202020204" charset="0"/>
                <a:cs typeface="Century Gothic Paneuropean" panose="020B0604020202020204" charset="0"/>
              </a:rPr>
              <a:t>, </a:t>
            </a:r>
            <a:r>
              <a:rPr lang="en-IN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Honggfuzz</a:t>
            </a:r>
            <a:r>
              <a:rPr lang="en-IN" sz="2800" dirty="0">
                <a:latin typeface="Century Gothic Paneuropean" panose="020B0604020202020204" charset="0"/>
                <a:cs typeface="Century Gothic Paneuropean" panose="020B0604020202020204" charset="0"/>
              </a:rPr>
              <a:t>, </a:t>
            </a:r>
            <a:r>
              <a:rPr lang="en-IN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Radamsa</a:t>
            </a:r>
            <a:r>
              <a:rPr lang="en-IN" sz="2800" dirty="0">
                <a:latin typeface="Century Gothic Paneuropean" panose="020B0604020202020204" charset="0"/>
                <a:cs typeface="Century Gothic Paneuropean" panose="020B0604020202020204" charset="0"/>
              </a:rPr>
              <a:t>) compiled and executed natively on Raspberry Pi 4.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Each </a:t>
            </a:r>
            <a:r>
              <a:rPr lang="en-US" alt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</a:t>
            </a: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was run independently for a fixed duration (300 seconds) on a common test program </a:t>
            </a:r>
            <a:r>
              <a:rPr lang="en-US" alt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png_check.c</a:t>
            </a: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Inputs included valid and invalid PNG-like files; </a:t>
            </a:r>
            <a:r>
              <a:rPr 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fuzzers</a:t>
            </a:r>
            <a:r>
              <a:rPr 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 mutated them using their respective strategies.</a:t>
            </a:r>
            <a:endParaRPr lang="en-US" sz="2800" u="none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 panose="020B0604020202020204" charset="0"/>
                <a:ea typeface="Century Gothic Paneuropean"/>
                <a:cs typeface="Century Gothic Paneuropean" panose="020B0604020202020204" charset="0"/>
                <a:sym typeface="Century Gothic Paneuropean"/>
              </a:rPr>
              <a:t>Power usage logged using USB power meter during baseline fuzzing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CPU frequency was fixed using the "performance" governor to reduce variability.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Execution throughput (inputs/sec), CPU utilization, and energy-per-input (Joules) were calculated.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Experiments were repeated 3 times per </a:t>
            </a:r>
            <a:r>
              <a:rPr lang="en-US" altLang="en-US" sz="2800" dirty="0" err="1">
                <a:latin typeface="Century Gothic Paneuropean" panose="020B0604020202020204" charset="0"/>
                <a:cs typeface="Century Gothic Paneuropean" panose="020B0604020202020204" charset="0"/>
              </a:rPr>
              <a:t>fuzzer</a:t>
            </a:r>
            <a:r>
              <a:rPr lang="en-US" altLang="en-US" sz="2800" dirty="0">
                <a:latin typeface="Century Gothic Paneuropean" panose="020B0604020202020204" charset="0"/>
                <a:cs typeface="Century Gothic Paneuropean" panose="020B0604020202020204" charset="0"/>
              </a:rPr>
              <a:t>; average metrics were used for comparison.</a:t>
            </a: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endParaRPr lang="en-US" sz="2800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  <a:p>
            <a:pPr marL="616598" lvl="1" indent="-308299">
              <a:lnSpc>
                <a:spcPts val="4283"/>
              </a:lnSpc>
              <a:spcBef>
                <a:spcPct val="0"/>
              </a:spcBef>
              <a:buFont typeface="Arial"/>
              <a:buChar char="•"/>
            </a:pPr>
            <a:endParaRPr lang="en-US" sz="2800" u="none" dirty="0">
              <a:solidFill>
                <a:srgbClr val="000000"/>
              </a:solidFill>
              <a:latin typeface="Century Gothic Paneuropean" panose="020B0604020202020204" charset="0"/>
              <a:ea typeface="Century Gothic Paneuropean"/>
              <a:cs typeface="Century Gothic Paneuropean" panose="020B0604020202020204" charset="0"/>
              <a:sym typeface="Century Gothic Paneurope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968BF7-3DD3-9E2D-1E9A-9074187C3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933700"/>
            <a:ext cx="17845416" cy="40855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12126" y="1329865"/>
            <a:ext cx="7263749" cy="120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8"/>
              </a:lnSpc>
            </a:pPr>
            <a:r>
              <a:rPr lang="en-US" sz="3470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MODE OF EVALUATION</a:t>
            </a:r>
          </a:p>
          <a:p>
            <a:pPr algn="ctr">
              <a:lnSpc>
                <a:spcPts val="4858"/>
              </a:lnSpc>
            </a:pPr>
            <a:endParaRPr lang="en-US" sz="3470" b="1">
              <a:solidFill>
                <a:srgbClr val="000000"/>
              </a:solidFill>
              <a:latin typeface="Century Gothic Paneuropean Bold"/>
              <a:ea typeface="Century Gothic Paneuropean Bold"/>
              <a:cs typeface="Century Gothic Paneuropean Bold"/>
              <a:sym typeface="Century Gothic Paneuropea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958786"/>
            <a:ext cx="16230600" cy="5478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2"/>
              </a:lnSpc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• Evaluation Platforms:</a:t>
            </a:r>
          </a:p>
          <a:p>
            <a:pPr marL="666579" lvl="1" indent="-333290" algn="l">
              <a:lnSpc>
                <a:spcPts val="4322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Raspberry Pi: Demonstrate on a physical IoT device with limited resources</a:t>
            </a:r>
          </a:p>
          <a:p>
            <a:pPr algn="l">
              <a:lnSpc>
                <a:spcPts val="4322"/>
              </a:lnSpc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• Metrics:</a:t>
            </a:r>
          </a:p>
          <a:p>
            <a:pPr marL="666579" lvl="1" indent="-333290" algn="l">
              <a:lnSpc>
                <a:spcPts val="4322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Fuzzers</a:t>
            </a: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: AFL++, Hoong fuzz, </a:t>
            </a:r>
            <a:r>
              <a:rPr lang="en-US" sz="2800" dirty="0" err="1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Libfuzz</a:t>
            </a: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Radamsa</a:t>
            </a: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</a:t>
            </a:r>
          </a:p>
          <a:p>
            <a:pPr marL="666579" lvl="1" indent="-333290" algn="l">
              <a:lnSpc>
                <a:spcPts val="4322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Energy consumption per fuzzing iteration and number of iterations</a:t>
            </a:r>
          </a:p>
          <a:p>
            <a:pPr marL="666579" lvl="1" indent="-333290" algn="l">
              <a:lnSpc>
                <a:spcPts val="4322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Code coverage improvements compared to conventional </a:t>
            </a:r>
            <a:r>
              <a:rPr lang="en-US" sz="2800" dirty="0" err="1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fuzzers</a:t>
            </a:r>
            <a:endParaRPr lang="en-US" sz="2800" dirty="0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  <a:p>
            <a:pPr algn="l">
              <a:lnSpc>
                <a:spcPts val="4322"/>
              </a:lnSpc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• Test Environment:</a:t>
            </a:r>
          </a:p>
          <a:p>
            <a:pPr marL="666579" lvl="1" indent="-333290" algn="l">
              <a:lnSpc>
                <a:spcPts val="4322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Integration with power measurement tools (USB power meter) and profiling software (e.g., </a:t>
            </a:r>
            <a:r>
              <a:rPr lang="en-US" sz="2800" dirty="0" err="1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powerstat</a:t>
            </a:r>
            <a:r>
              <a:rPr lang="en-US" sz="2800" dirty="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, h host)</a:t>
            </a:r>
          </a:p>
          <a:p>
            <a:pPr algn="l">
              <a:lnSpc>
                <a:spcPts val="4322"/>
              </a:lnSpc>
            </a:pPr>
            <a:endParaRPr lang="en-US" sz="2800" dirty="0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458366" y="3173568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13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584913"/>
              </p:ext>
            </p:extLst>
          </p:nvPr>
        </p:nvGraphicFramePr>
        <p:xfrm>
          <a:off x="1143001" y="1967015"/>
          <a:ext cx="16230598" cy="6301578"/>
        </p:xfrm>
        <a:graphic>
          <a:graphicData uri="http://schemas.openxmlformats.org/drawingml/2006/table">
            <a:tbl>
              <a:tblPr/>
              <a:tblGrid>
                <a:gridCol w="917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8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52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39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33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08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34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819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201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2323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8387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969474"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Fuzzer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 dirty="0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CPU Usage</a:t>
                      </a:r>
                      <a:endParaRPr lang="en-US" sz="1100" dirty="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Voltage (V)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Current (A)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Power (W)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Temp (°C)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Total mAh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Total mWh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Loops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Exec/sec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Notes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2580"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LibFuzzer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5.202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0.226 (avg)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0.310 (const)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320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1653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365,755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48,386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High current: 0.98A, Low: 0.54A, High W: 0.476, Low: 0.290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73472"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AFL++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125%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5.202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0.20 (avg est.)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0.095 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28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288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1486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322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~1,000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High A: 0.24, Low: 0.15, High W: 0.114, Low W: 0.077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3026"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Honggfuzz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94%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5.202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0.151 (const)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0.755 (avg est)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29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305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1575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22,970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76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Threads: 2, 57% coverage, added 19 units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3026"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Radamsa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94%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5.202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0.151 (const)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0.383 (avg est)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29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337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1736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~300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 dirty="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High A: 0.67, Low: 0.13, High W: 0.306, Low W: 0.46</a:t>
                      </a:r>
                      <a:endParaRPr lang="en-US" sz="1100" dirty="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914</Words>
  <Application>Microsoft Office PowerPoint</Application>
  <PresentationFormat>Custom</PresentationFormat>
  <Paragraphs>124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Times New Roman</vt:lpstr>
      <vt:lpstr>Century Gothic Paneuropean Bold</vt:lpstr>
      <vt:lpstr>Open Sans Bold</vt:lpstr>
      <vt:lpstr>Times New Roman Bold</vt:lpstr>
      <vt:lpstr>Arial</vt:lpstr>
      <vt:lpstr>Open Sans</vt:lpstr>
      <vt:lpstr>Century Gothic Paneuropean</vt:lpstr>
      <vt:lpstr>Calibri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&amp; Yellow Professional Future Technology Presentation</dc:title>
  <cp:lastModifiedBy>manideep garrepelly</cp:lastModifiedBy>
  <cp:revision>2</cp:revision>
  <dcterms:created xsi:type="dcterms:W3CDTF">2006-08-16T00:00:00Z</dcterms:created>
  <dcterms:modified xsi:type="dcterms:W3CDTF">2025-07-08T08:23:13Z</dcterms:modified>
  <dc:identifier>DAFUbmj1X1k</dc:identifier>
</cp:coreProperties>
</file>

<file path=docProps/thumbnail.jpeg>
</file>